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655" r:id="rId3"/>
    <p:sldMasterId id="2147483657" r:id="rId4"/>
    <p:sldMasterId id="2147483659" r:id="rId5"/>
  </p:sldMasterIdLst>
  <p:notesMasterIdLst>
    <p:notesMasterId r:id="rId37"/>
  </p:notesMasterIdLst>
  <p:sldIdLst>
    <p:sldId id="256" r:id="rId6"/>
    <p:sldId id="257" r:id="rId7"/>
    <p:sldId id="267" r:id="rId8"/>
    <p:sldId id="258" r:id="rId9"/>
    <p:sldId id="268" r:id="rId10"/>
    <p:sldId id="269" r:id="rId11"/>
    <p:sldId id="270" r:id="rId12"/>
    <p:sldId id="259" r:id="rId13"/>
    <p:sldId id="271" r:id="rId14"/>
    <p:sldId id="260" r:id="rId15"/>
    <p:sldId id="261" r:id="rId16"/>
    <p:sldId id="272" r:id="rId17"/>
    <p:sldId id="262" r:id="rId18"/>
    <p:sldId id="263" r:id="rId19"/>
    <p:sldId id="264" r:id="rId20"/>
    <p:sldId id="265" r:id="rId21"/>
    <p:sldId id="266" r:id="rId22"/>
    <p:sldId id="273" r:id="rId23"/>
    <p:sldId id="274" r:id="rId24"/>
    <p:sldId id="275" r:id="rId25"/>
    <p:sldId id="276" r:id="rId26"/>
    <p:sldId id="278" r:id="rId27"/>
    <p:sldId id="279" r:id="rId28"/>
    <p:sldId id="280" r:id="rId29"/>
    <p:sldId id="281" r:id="rId30"/>
    <p:sldId id="285" r:id="rId31"/>
    <p:sldId id="286" r:id="rId32"/>
    <p:sldId id="282" r:id="rId33"/>
    <p:sldId id="283" r:id="rId34"/>
    <p:sldId id="288" r:id="rId35"/>
    <p:sldId id="284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FF"/>
    <a:srgbClr val="0000FF"/>
    <a:srgbClr val="FFFF00"/>
    <a:srgbClr val="FF0066"/>
    <a:srgbClr val="FFFFFF"/>
    <a:srgbClr val="FFFFCC"/>
    <a:srgbClr val="66FF33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8" d="100"/>
          <a:sy n="48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FAFFCE2-D290-4071-8C1A-91F8F5E8B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FF8B7-91D5-4A84-8A70-090E65472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4215B-16E8-45E2-9872-03EFCA410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3275F-CB2C-4CA6-8087-3B054A9E2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063E8-0356-4781-BD65-F64C9ABF5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1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2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F9B3A-44E5-4A8A-96D3-589D5A414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B289D-35A0-4C8A-AC59-DF8F3EAF4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E470E-8577-46CB-B740-416ACD548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9A803-1C29-4F2C-802A-16EDAB41D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C39C8-C7D2-408A-AD9F-962745C62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EDDFC-0945-4956-9F46-18C41B8D2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62555-3C3B-4A6F-90F4-A02262C1A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7E310-9269-4DF6-AE03-2AB54308F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9971-5CF0-4103-A64A-597135C6F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2F9F2-D3E3-4351-BA9F-D2F9414FC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1E62-6677-4144-B1FC-F970635F3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5F2B-A1E7-456B-8A4F-378F89255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AAD41-79D0-4E30-8B65-81195D053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64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4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A710-5D83-490D-B72D-8CD813660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A6027-99F1-4142-BE17-15E72B9D4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873BA-7823-4A7C-B4E5-BC52D7789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608EE-A715-4F4B-A50D-758538F7B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ECCBF-E38E-467B-B592-D52EF7B9A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49FEC-734D-47A6-A2B3-CFB2A4913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8CFA9-5EB5-45D0-9BE9-F9E173091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247E8-50AF-4B57-816C-1108C370E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7EFAE-759C-4303-B1C9-15AD35622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CE08E-FF5D-4EC2-80D5-C5A4BA60A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2E0FA-862B-4469-9F11-7357B9F2B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B22A0-DCEF-4E69-A803-A2D4C2AF6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F67AE-2F65-44CC-B5D1-A548493F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4DA65-7A6A-4272-BED3-28A096F21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D537E-2FE4-420A-B37A-DC9F9E56B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D43D5-70F5-4FAC-84C8-2FBDC6D3F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C6327-52AF-4627-A24D-8BDED0C1E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599E5-15B1-4EE8-B388-1053CCAF0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2A621-A443-44EF-A1FF-9FD5F8215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FB75B-D28E-4FB3-A8A5-2A758A033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D0371-7B8F-4C3C-8FA3-F26BD392E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F4686-68A5-49C5-A038-1E4227B58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2D519-8721-4C0D-AC50-1D76453F9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D3E42-D1D9-460E-9BF8-0C2BB1B94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E6EB7-D8AA-43F4-916C-CDFDC4028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F6C8-2E7C-495C-A6B6-73202327E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0A2AE-282B-4A1C-B80C-0E0972655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C839C-F652-4F52-9B04-528E49907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126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BE888-C059-4F8F-879E-7682A7485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2B74-891D-4EF8-9C4A-655F0D4F7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1B169-59B1-4171-88B5-80489CBD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7F41B-2409-472A-A084-3C27448E1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790B8-340A-4DA1-B340-E224B808C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17A56-A66C-4128-B774-42F3C5B95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31FDE-4A0E-4FA5-9ACD-D08CF5AEE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70523-3D34-402E-ADDD-9DC42BA4C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8B4C8-D6AD-4C14-AEFD-221EC9D4A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959E9-4DA3-4DE3-9B45-B2CE3DA3B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913BC-355C-4E3B-9053-1A33BA82B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47A84-DE00-455E-95F9-B3CD35435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9AC07-B2F9-409E-BFD2-F71C6C6B6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BC94-A7A8-486F-BCF0-2D613F36D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7E059-9A0C-40B0-8340-8CAB42DCC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DFCCF-3D2B-4CA0-97CC-3F3B8336A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F614CC3-B396-49BC-80BF-8B71766ED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946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6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7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7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7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7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7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47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947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7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8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7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07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72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3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9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9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9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9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7EC59EC0-64C5-48B0-A5B4-4E6A6786F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9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3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97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5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560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9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09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561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83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2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2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2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2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7CBF647-4503-4E39-9747-267ECE44C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4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434590D-B5F9-4AA7-B6CC-75A370031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5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017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129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5018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8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19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0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5155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020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0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0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1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56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175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1 w 305"/>
                    <a:gd name="T1" fmla="*/ 426 h 426"/>
                    <a:gd name="T2" fmla="*/ 305 w 305"/>
                    <a:gd name="T3" fmla="*/ 426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1 w 305"/>
                    <a:gd name="T9" fmla="*/ 426 h 426"/>
                    <a:gd name="T10" fmla="*/ 281 w 305"/>
                    <a:gd name="T11" fmla="*/ 426 h 426"/>
                    <a:gd name="T12" fmla="*/ 281 w 305"/>
                    <a:gd name="T13" fmla="*/ 426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6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6 h 486"/>
                    <a:gd name="T2" fmla="*/ 48 w 347"/>
                    <a:gd name="T3" fmla="*/ 486 h 486"/>
                    <a:gd name="T4" fmla="*/ 347 w 347"/>
                    <a:gd name="T5" fmla="*/ 72 h 486"/>
                    <a:gd name="T6" fmla="*/ 347 w 347"/>
                    <a:gd name="T7" fmla="*/ 0 h 486"/>
                    <a:gd name="T8" fmla="*/ 0 w 347"/>
                    <a:gd name="T9" fmla="*/ 486 h 486"/>
                    <a:gd name="T10" fmla="*/ 24 w 347"/>
                    <a:gd name="T11" fmla="*/ 486 h 486"/>
                    <a:gd name="T12" fmla="*/ 24 w 347"/>
                    <a:gd name="T13" fmla="*/ 486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57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5022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2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3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3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3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3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23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023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59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60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61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23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63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64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65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024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24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4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4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B9E942B-9259-4964-85B9-957D99116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24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76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ca%20nhac\Em%20b&#208;\E%20VAN%20NHO%20TX%20-2.MID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2743200"/>
            <a:ext cx="25908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smtClean="0">
                <a:latin typeface="Arial"/>
              </a:rPr>
              <a:t>LỚP 5</a:t>
            </a:r>
          </a:p>
        </p:txBody>
      </p:sp>
      <p:sp>
        <p:nvSpPr>
          <p:cNvPr id="10243" name="WordArt 5"/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924800" cy="2057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13876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GIÁO ÁN MÔN KỂ CHUYỆN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66800" y="3657600"/>
            <a:ext cx="678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1:      </a:t>
            </a:r>
            <a:r>
              <a:rPr 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LÝ  TỰ  TRỌNG</a:t>
            </a:r>
          </a:p>
        </p:txBody>
      </p:sp>
      <p:pic>
        <p:nvPicPr>
          <p:cNvPr id="11" name="E VAN NHO TX -2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153400" y="5562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77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5334000" cy="762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b="1" smtClean="0">
                <a:solidFill>
                  <a:schemeClr val="hlink"/>
                </a:solidFill>
              </a:rPr>
              <a:t>BÀI:</a:t>
            </a:r>
            <a:r>
              <a:rPr lang="en-US" sz="2800" b="1" smtClean="0"/>
              <a:t>      </a:t>
            </a:r>
            <a:r>
              <a:rPr lang="en-US" sz="4000" smtClean="0">
                <a:solidFill>
                  <a:srgbClr val="FFFFCC"/>
                </a:solidFill>
              </a:rPr>
              <a:t>LÝ  TỰ  TRỌNG</a:t>
            </a:r>
            <a:endParaRPr lang="en-US" smtClean="0"/>
          </a:p>
        </p:txBody>
      </p:sp>
      <p:sp>
        <p:nvSpPr>
          <p:cNvPr id="24581" name="AutoShape 10"/>
          <p:cNvSpPr>
            <a:spLocks noChangeArrowheads="1"/>
          </p:cNvSpPr>
          <p:nvPr/>
        </p:nvSpPr>
        <p:spPr bwMode="auto">
          <a:xfrm>
            <a:off x="228600" y="2362200"/>
            <a:ext cx="5638800" cy="1600200"/>
          </a:xfrm>
          <a:prstGeom prst="irregularSeal2">
            <a:avLst/>
          </a:prstGeom>
          <a:solidFill>
            <a:srgbClr val="F4F6A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 i="1">
                <a:solidFill>
                  <a:srgbClr val="0033CC"/>
                </a:solidFill>
                <a:latin typeface="Arial" charset="0"/>
              </a:rPr>
              <a:t>Luật s</a:t>
            </a:r>
            <a:r>
              <a:rPr lang="vi-VN" sz="3000" b="1" i="1">
                <a:solidFill>
                  <a:srgbClr val="0033CC"/>
                </a:solidFill>
                <a:latin typeface="Arial" charset="0"/>
              </a:rPr>
              <a:t>ư</a:t>
            </a:r>
            <a:r>
              <a:rPr lang="en-US" sz="3000" b="1" i="1">
                <a:solidFill>
                  <a:srgbClr val="0033CC"/>
                </a:solidFill>
                <a:latin typeface="Arial" charset="0"/>
              </a:rPr>
              <a:t> là gì ?</a:t>
            </a:r>
            <a:r>
              <a:rPr lang="en-US" sz="3000" b="1">
                <a:latin typeface="Arial" charset="0"/>
              </a:rPr>
              <a:t>  </a:t>
            </a:r>
            <a:endParaRPr lang="en-US" sz="3000">
              <a:latin typeface="Arial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81000" y="4038600"/>
            <a:ext cx="838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3000" b="1">
                <a:latin typeface="Arial" charset="0"/>
              </a:rPr>
              <a:t>	Ng</a:t>
            </a:r>
            <a:r>
              <a:rPr lang="vi-VN" sz="3000" b="1">
                <a:latin typeface="Arial" charset="0"/>
              </a:rPr>
              <a:t>ư</a:t>
            </a:r>
            <a:r>
              <a:rPr lang="en-US" sz="3000" b="1">
                <a:latin typeface="Arial" charset="0"/>
              </a:rPr>
              <a:t>ời chuyên bào chữa bênh vực cho những ng</a:t>
            </a:r>
            <a:r>
              <a:rPr lang="vi-VN" sz="3000" b="1">
                <a:latin typeface="Arial" charset="0"/>
              </a:rPr>
              <a:t>ư</a:t>
            </a:r>
            <a:r>
              <a:rPr lang="en-US" sz="3000" b="1">
                <a:latin typeface="Arial" charset="0"/>
              </a:rPr>
              <a:t>ời phải ra tr</a:t>
            </a:r>
            <a:r>
              <a:rPr lang="vi-VN" sz="3000" b="1">
                <a:latin typeface="Arial" charset="0"/>
              </a:rPr>
              <a:t>ư</a:t>
            </a:r>
            <a:r>
              <a:rPr lang="en-US" sz="3000" b="1">
                <a:latin typeface="Arial" charset="0"/>
              </a:rPr>
              <a:t>ớc tòa án hoặc làm công việc t</a:t>
            </a:r>
            <a:r>
              <a:rPr lang="vi-VN" sz="3000" b="1">
                <a:latin typeface="Arial" charset="0"/>
              </a:rPr>
              <a:t>ư</a:t>
            </a:r>
            <a:r>
              <a:rPr lang="en-US" sz="3000" b="1">
                <a:latin typeface="Arial" charset="0"/>
              </a:rPr>
              <a:t> vấn về pháp luật.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524000"/>
            <a:ext cx="6629400" cy="68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800" b="1" smtClean="0">
                <a:solidFill>
                  <a:schemeClr val="hlink"/>
                </a:solidFill>
              </a:rPr>
              <a:t>BÀI:</a:t>
            </a:r>
            <a:r>
              <a:rPr lang="en-US" sz="2800" b="1" smtClean="0"/>
              <a:t>      </a:t>
            </a:r>
            <a:r>
              <a:rPr lang="en-US" sz="4000" smtClean="0">
                <a:solidFill>
                  <a:srgbClr val="FFFFCC"/>
                </a:solidFill>
              </a:rPr>
              <a:t>LÝ  TỰ  TRỌNG</a:t>
            </a:r>
          </a:p>
        </p:txBody>
      </p:sp>
      <p:sp>
        <p:nvSpPr>
          <p:cNvPr id="29701" name="AutoShape 10"/>
          <p:cNvSpPr>
            <a:spLocks noChangeArrowheads="1"/>
          </p:cNvSpPr>
          <p:nvPr/>
        </p:nvSpPr>
        <p:spPr bwMode="auto">
          <a:xfrm>
            <a:off x="228600" y="2362200"/>
            <a:ext cx="5638800" cy="1600200"/>
          </a:xfrm>
          <a:prstGeom prst="irregularSeal2">
            <a:avLst/>
          </a:prstGeom>
          <a:solidFill>
            <a:srgbClr val="F4F6A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 i="1">
                <a:solidFill>
                  <a:srgbClr val="0033CC"/>
                </a:solidFill>
                <a:latin typeface="Arial" charset="0"/>
              </a:rPr>
              <a:t>Tuổi thành niên ?</a:t>
            </a:r>
            <a:r>
              <a:rPr lang="en-US" sz="3000" b="1">
                <a:latin typeface="Arial" charset="0"/>
              </a:rPr>
              <a:t>  </a:t>
            </a:r>
            <a:endParaRPr lang="en-US" sz="3000">
              <a:latin typeface="Arial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62000" y="4267200"/>
            <a:ext cx="8001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200">
                <a:latin typeface="Arial" charset="0"/>
              </a:rPr>
              <a:t>	Tuổi phải chịu trách nhiệm về việc làm của mình, tuổi </a:t>
            </a:r>
            <a:r>
              <a:rPr lang="vi-VN" sz="3200">
                <a:latin typeface="Arial" charset="0"/>
              </a:rPr>
              <a:t>đư</a:t>
            </a:r>
            <a:r>
              <a:rPr lang="en-US" sz="3200">
                <a:latin typeface="Arial" charset="0"/>
              </a:rPr>
              <a:t>ợc coi là tuổi tr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ởng thành là từ 18 tuổi trở lên.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524000"/>
            <a:ext cx="5410200" cy="609600"/>
          </a:xfrm>
        </p:spPr>
        <p:txBody>
          <a:bodyPr/>
          <a:lstStyle/>
          <a:p>
            <a:pPr algn="ctr" eaLnBrk="1" hangingPunct="1"/>
            <a:r>
              <a:rPr lang="en-US" sz="2800" b="1" smtClean="0">
                <a:solidFill>
                  <a:schemeClr val="hlink"/>
                </a:solidFill>
              </a:rPr>
              <a:t>BÀI:</a:t>
            </a:r>
            <a:r>
              <a:rPr lang="en-US" sz="2800" b="1" smtClean="0"/>
              <a:t>      </a:t>
            </a:r>
            <a:r>
              <a:rPr lang="en-US" sz="3600" smtClean="0">
                <a:solidFill>
                  <a:srgbClr val="FFFFCC"/>
                </a:solidFill>
              </a:rPr>
              <a:t>LÝ  TỰ  TRỌNG</a:t>
            </a:r>
          </a:p>
        </p:txBody>
      </p:sp>
      <p:pic>
        <p:nvPicPr>
          <p:cNvPr id="70660" name="Picture 4" descr="Picture 027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438400"/>
            <a:ext cx="7391400" cy="3810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828800"/>
            <a:ext cx="6629400" cy="60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400" b="1" smtClean="0">
                <a:latin typeface="Arial"/>
              </a:rPr>
              <a:t>      </a:t>
            </a:r>
            <a:r>
              <a:rPr lang="en-US" sz="360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22532" name="Picture 14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6299200"/>
            <a:ext cx="7162800" cy="558800"/>
          </a:xfrm>
          <a:noFill/>
        </p:spPr>
      </p:pic>
      <p:sp>
        <p:nvSpPr>
          <p:cNvPr id="30724" name="AutoShape 10"/>
          <p:cNvSpPr>
            <a:spLocks noChangeArrowheads="1"/>
          </p:cNvSpPr>
          <p:nvPr/>
        </p:nvSpPr>
        <p:spPr bwMode="auto">
          <a:xfrm>
            <a:off x="0" y="2438400"/>
            <a:ext cx="5638800" cy="1905000"/>
          </a:xfrm>
          <a:prstGeom prst="irregularSeal2">
            <a:avLst/>
          </a:prstGeom>
          <a:solidFill>
            <a:srgbClr val="F4F6A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 i="1">
                <a:solidFill>
                  <a:srgbClr val="0033CC"/>
                </a:solidFill>
                <a:latin typeface="Arial" charset="0"/>
              </a:rPr>
              <a:t>Quốc tế ca ?</a:t>
            </a:r>
            <a:r>
              <a:rPr lang="en-US" sz="3000" b="1">
                <a:latin typeface="Arial" charset="0"/>
              </a:rPr>
              <a:t>  </a:t>
            </a:r>
            <a:endParaRPr lang="en-US" sz="3000">
              <a:latin typeface="Arial" charset="0"/>
            </a:endParaRPr>
          </a:p>
        </p:txBody>
      </p:sp>
      <p:pic>
        <p:nvPicPr>
          <p:cNvPr id="22534" name="Picture 8" descr="blumen-pflanzen038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09600" y="4724400"/>
            <a:ext cx="1524000" cy="1524000"/>
          </a:xfr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057400" y="4724400"/>
            <a:ext cx="6553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Là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ca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chính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thức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của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giai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cấp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công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trên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thế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giới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73152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000" b="1" smtClean="0">
                <a:latin typeface="Arial"/>
              </a:rPr>
              <a:t>      </a:t>
            </a:r>
            <a:r>
              <a:rPr lang="en-US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37892" name="AutoShape 10"/>
          <p:cNvSpPr>
            <a:spLocks noChangeArrowheads="1"/>
          </p:cNvSpPr>
          <p:nvPr/>
        </p:nvSpPr>
        <p:spPr bwMode="auto">
          <a:xfrm>
            <a:off x="0" y="2362200"/>
            <a:ext cx="8001000" cy="2209800"/>
          </a:xfrm>
          <a:prstGeom prst="irregularSeal2">
            <a:avLst/>
          </a:prstGeom>
          <a:solidFill>
            <a:srgbClr val="F4F6A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33CC"/>
                </a:solidFill>
                <a:latin typeface="Arial" charset="0"/>
              </a:rPr>
              <a:t>Câu chuyện có những </a:t>
            </a:r>
          </a:p>
          <a:p>
            <a:pPr algn="ctr"/>
            <a:r>
              <a:rPr lang="en-US" sz="2800" b="1" i="1">
                <a:solidFill>
                  <a:srgbClr val="0033CC"/>
                </a:solidFill>
                <a:latin typeface="Arial" charset="0"/>
              </a:rPr>
              <a:t>nhân vật nào ?</a:t>
            </a:r>
            <a:r>
              <a:rPr lang="en-US" sz="2800" b="1">
                <a:latin typeface="Arial" charset="0"/>
              </a:rPr>
              <a:t>  </a:t>
            </a:r>
            <a:endParaRPr lang="en-US" sz="2800">
              <a:latin typeface="Arial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838200" y="4800600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Lý Tự Trọng, tên </a:t>
            </a:r>
            <a:r>
              <a:rPr lang="vi-VN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ội Tây, 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Mật thám L</a:t>
            </a:r>
            <a:r>
              <a:rPr lang="vi-VN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-gr</a:t>
            </a:r>
            <a:r>
              <a:rPr lang="vi-VN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ng,  luật s</a:t>
            </a:r>
            <a:r>
              <a:rPr lang="vi-VN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pic>
        <p:nvPicPr>
          <p:cNvPr id="23558" name="Picture 14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6299200"/>
            <a:ext cx="8153400" cy="558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905000"/>
            <a:ext cx="5105400" cy="609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0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000" b="1" smtClean="0">
                <a:latin typeface="Arial"/>
              </a:rPr>
              <a:t>      </a:t>
            </a:r>
            <a:r>
              <a:rPr lang="en-US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43012" name="AutoShape 10"/>
          <p:cNvSpPr>
            <a:spLocks noChangeArrowheads="1"/>
          </p:cNvSpPr>
          <p:nvPr/>
        </p:nvSpPr>
        <p:spPr bwMode="auto">
          <a:xfrm>
            <a:off x="0" y="2362200"/>
            <a:ext cx="8610600" cy="2667000"/>
          </a:xfrm>
          <a:prstGeom prst="irregularSeal2">
            <a:avLst/>
          </a:prstGeom>
          <a:solidFill>
            <a:srgbClr val="F4F6A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33CC"/>
                </a:solidFill>
                <a:latin typeface="Arial" charset="0"/>
              </a:rPr>
              <a:t>Anh Lý Tự Trọng </a:t>
            </a:r>
            <a:r>
              <a:rPr lang="vi-VN" sz="2800" b="1" i="1">
                <a:solidFill>
                  <a:srgbClr val="0033CC"/>
                </a:solidFill>
                <a:latin typeface="Arial" charset="0"/>
              </a:rPr>
              <a:t>đư</a:t>
            </a:r>
            <a:r>
              <a:rPr lang="en-US" sz="2800" b="1" i="1">
                <a:solidFill>
                  <a:srgbClr val="0033CC"/>
                </a:solidFill>
                <a:latin typeface="Arial" charset="0"/>
              </a:rPr>
              <a:t>ợc cử </a:t>
            </a:r>
            <a:r>
              <a:rPr lang="vi-VN" sz="2800" b="1" i="1">
                <a:solidFill>
                  <a:srgbClr val="0033CC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0033CC"/>
                </a:solidFill>
                <a:latin typeface="Arial" charset="0"/>
              </a:rPr>
              <a:t>i học</a:t>
            </a:r>
          </a:p>
          <a:p>
            <a:pPr algn="ctr"/>
            <a:r>
              <a:rPr lang="en-US" sz="2800" b="1" i="1">
                <a:solidFill>
                  <a:srgbClr val="0033CC"/>
                </a:solidFill>
                <a:latin typeface="Arial" charset="0"/>
              </a:rPr>
              <a:t> n</a:t>
            </a:r>
            <a:r>
              <a:rPr lang="vi-VN" sz="2800" b="1" i="1">
                <a:solidFill>
                  <a:srgbClr val="0033CC"/>
                </a:solidFill>
                <a:latin typeface="Arial" charset="0"/>
              </a:rPr>
              <a:t>ư</a:t>
            </a:r>
            <a:r>
              <a:rPr lang="en-US" sz="2800" b="1" i="1">
                <a:solidFill>
                  <a:srgbClr val="0033CC"/>
                </a:solidFill>
                <a:latin typeface="Arial" charset="0"/>
              </a:rPr>
              <a:t>ớc ngoài khi nào ?</a:t>
            </a:r>
            <a:r>
              <a:rPr lang="en-US" sz="2800" b="1">
                <a:latin typeface="Arial" charset="0"/>
              </a:rPr>
              <a:t>  </a:t>
            </a:r>
            <a:endParaRPr lang="en-US" sz="2800">
              <a:latin typeface="Arial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600200" y="5638800"/>
            <a:ext cx="533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28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N</a:t>
            </a:r>
            <a:r>
              <a:rPr lang="vi-VN" sz="28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 1928</a:t>
            </a:r>
          </a:p>
        </p:txBody>
      </p:sp>
      <p:pic>
        <p:nvPicPr>
          <p:cNvPr id="24582" name="Picture 9" descr="blumen-pflanzen042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248400" y="4254500"/>
            <a:ext cx="2895600" cy="2298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05000"/>
            <a:ext cx="6400800" cy="68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800" b="1" dirty="0" smtClean="0">
                <a:latin typeface="Arial"/>
              </a:rPr>
              <a:t>      </a:t>
            </a:r>
            <a:r>
              <a:rPr lang="en-US" sz="4000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44036" name="AutoShape 8"/>
          <p:cNvSpPr>
            <a:spLocks noChangeArrowheads="1"/>
          </p:cNvSpPr>
          <p:nvPr/>
        </p:nvSpPr>
        <p:spPr bwMode="auto">
          <a:xfrm>
            <a:off x="0" y="2667000"/>
            <a:ext cx="5791200" cy="1600200"/>
          </a:xfrm>
          <a:prstGeom prst="cloudCallout">
            <a:avLst>
              <a:gd name="adj1" fmla="val -20065"/>
              <a:gd name="adj2" fmla="val -1389"/>
            </a:avLst>
          </a:prstGeom>
          <a:solidFill>
            <a:srgbClr val="F4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000" b="1" i="1">
                <a:solidFill>
                  <a:schemeClr val="bg1"/>
                </a:solidFill>
                <a:latin typeface="Arial" charset="0"/>
              </a:rPr>
              <a:t>Về n</a:t>
            </a:r>
            <a:r>
              <a:rPr lang="vi-VN" sz="3000" b="1" i="1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3000" b="1" i="1">
                <a:solidFill>
                  <a:schemeClr val="bg1"/>
                </a:solidFill>
                <a:latin typeface="Arial" charset="0"/>
              </a:rPr>
              <a:t>ớc anh làm nhiệm vụ gì ?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33400" y="4572000"/>
            <a:ext cx="8153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Về n</a:t>
            </a:r>
            <a:r>
              <a:rPr lang="vi-VN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 anh làm nhiệm vụ liên lạc chuyển và nhận th</a:t>
            </a:r>
            <a:r>
              <a:rPr lang="vi-VN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từ tài liệu trao </a:t>
            </a:r>
            <a:r>
              <a:rPr lang="vi-VN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ổi với các tổ chức Đảng bạn qua </a:t>
            </a:r>
            <a:r>
              <a:rPr lang="vi-VN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đư</a:t>
            </a:r>
            <a:r>
              <a:rPr lang="en-US" sz="30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ờng tàu biển.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835" name="Picture 11" descr="15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 rot="10800000">
            <a:off x="685800" y="4724400"/>
            <a:ext cx="8077200" cy="1895475"/>
          </a:xfrm>
          <a:noFill/>
        </p:spPr>
      </p:pic>
      <p:sp>
        <p:nvSpPr>
          <p:cNvPr id="266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1600200" y="1600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BÀI:</a:t>
            </a:r>
            <a:r>
              <a:rPr lang="en-US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  </a:t>
            </a:r>
            <a:r>
              <a:rPr lang="en-US" sz="360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LÝ  TỰ  TRỌNG</a:t>
            </a:r>
          </a:p>
        </p:txBody>
      </p:sp>
      <p:sp>
        <p:nvSpPr>
          <p:cNvPr id="49162" name="AutoShape 8"/>
          <p:cNvSpPr>
            <a:spLocks noChangeArrowheads="1"/>
          </p:cNvSpPr>
          <p:nvPr/>
        </p:nvSpPr>
        <p:spPr bwMode="auto">
          <a:xfrm>
            <a:off x="990600" y="2514600"/>
            <a:ext cx="7391400" cy="1981200"/>
          </a:xfrm>
          <a:prstGeom prst="cloudCallout">
            <a:avLst>
              <a:gd name="adj1" fmla="val -26546"/>
              <a:gd name="adj2" fmla="val -10736"/>
            </a:avLst>
          </a:prstGeom>
          <a:solidFill>
            <a:srgbClr val="F4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000" b="1" i="1">
                <a:solidFill>
                  <a:schemeClr val="folHlink"/>
                </a:solidFill>
                <a:latin typeface="Arial" charset="0"/>
              </a:rPr>
              <a:t>Hành </a:t>
            </a:r>
            <a:r>
              <a:rPr lang="vi-VN" sz="3000" b="1" i="1">
                <a:solidFill>
                  <a:schemeClr val="folHlink"/>
                </a:solidFill>
                <a:latin typeface="Arial" charset="0"/>
              </a:rPr>
              <a:t>đ</a:t>
            </a:r>
            <a:r>
              <a:rPr lang="en-US" sz="3000" b="1" i="1">
                <a:solidFill>
                  <a:schemeClr val="folHlink"/>
                </a:solidFill>
                <a:latin typeface="Arial" charset="0"/>
              </a:rPr>
              <a:t>ộng dũng cảm nào của anh làm em thích nhất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76400"/>
            <a:ext cx="55626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chemeClr val="hlink"/>
                </a:solidFill>
              </a:rPr>
              <a:t>BÀI:</a:t>
            </a:r>
            <a:r>
              <a:rPr lang="en-US" sz="3600" b="1" dirty="0" smtClean="0"/>
              <a:t>      </a:t>
            </a:r>
            <a:r>
              <a:rPr lang="en-US" sz="3600" dirty="0" smtClean="0">
                <a:solidFill>
                  <a:srgbClr val="FFFFCC"/>
                </a:solidFill>
              </a:rPr>
              <a:t>LÝ  TỰ  TRỌNG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533400" y="25146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en-US" sz="3200" b="1" i="1" u="sng">
                <a:solidFill>
                  <a:srgbClr val="FFFF00"/>
                </a:solidFill>
                <a:latin typeface="Arial" charset="0"/>
              </a:rPr>
              <a:t>Bài tập 1:</a:t>
            </a:r>
            <a:r>
              <a:rPr lang="en-US" sz="3200" b="1" i="1">
                <a:latin typeface="Arial" charset="0"/>
              </a:rPr>
              <a:t> 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838200" y="3429000"/>
            <a:ext cx="7543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just" eaLnBrk="1" hangingPunct="1"/>
            <a:r>
              <a:rPr lang="en-US" sz="3200" b="1" i="1">
                <a:solidFill>
                  <a:srgbClr val="FFFFFF"/>
                </a:solidFill>
                <a:latin typeface="Arial" charset="0"/>
              </a:rPr>
              <a:t>Dựa theo lời kể của cô giáo(thầy giáo), em hãy thuyết minh cho nội dung mỗi tranh d</a:t>
            </a:r>
            <a:r>
              <a:rPr lang="vi-VN" sz="3200" b="1" i="1">
                <a:solidFill>
                  <a:srgbClr val="FFFFFF"/>
                </a:solidFill>
                <a:latin typeface="Arial" charset="0"/>
              </a:rPr>
              <a:t>ư</a:t>
            </a:r>
            <a:r>
              <a:rPr lang="en-US" sz="3200" b="1" i="1">
                <a:solidFill>
                  <a:srgbClr val="FFFFFF"/>
                </a:solidFill>
                <a:latin typeface="Arial" charset="0"/>
              </a:rPr>
              <a:t>ới </a:t>
            </a:r>
            <a:r>
              <a:rPr lang="vi-VN" sz="3200" b="1" i="1">
                <a:solidFill>
                  <a:srgbClr val="FFFFFF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FFFF"/>
                </a:solidFill>
                <a:latin typeface="Arial" charset="0"/>
              </a:rPr>
              <a:t>ây bằng 1 hoặc 2 câu.</a:t>
            </a:r>
          </a:p>
        </p:txBody>
      </p:sp>
      <p:pic>
        <p:nvPicPr>
          <p:cNvPr id="27654" name="Picture 14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5486400"/>
            <a:ext cx="7924800" cy="1066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57912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</a:rPr>
              <a:t>BÀI:</a:t>
            </a:r>
            <a:r>
              <a:rPr lang="en-US" b="1" smtClean="0"/>
              <a:t>      </a:t>
            </a:r>
            <a:r>
              <a:rPr lang="en-US" smtClean="0">
                <a:solidFill>
                  <a:srgbClr val="FFFFCC"/>
                </a:solidFill>
              </a:rPr>
              <a:t>LÝ  TỰ  TRỌNG</a:t>
            </a:r>
          </a:p>
        </p:txBody>
      </p:sp>
      <p:pic>
        <p:nvPicPr>
          <p:cNvPr id="28676" name="Picture 4" descr="Picture 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057400"/>
            <a:ext cx="2292350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Picture 0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057400"/>
            <a:ext cx="21939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 descr="Picture 0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057400"/>
            <a:ext cx="224313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7" descr="Picture 0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4267200"/>
            <a:ext cx="2193925" cy="18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8" descr="Picture 02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4267200"/>
            <a:ext cx="229235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1" name="Picture 9" descr="Picture 02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4267200"/>
            <a:ext cx="219392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  <a:b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</a:br>
            <a:endParaRPr lang="en-US" sz="2800" b="1" i="1" smtClean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524000"/>
            <a:ext cx="7010400" cy="838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smtClean="0">
                <a:solidFill>
                  <a:schemeClr val="hlink"/>
                </a:solidFill>
                <a:latin typeface="Arial"/>
              </a:rPr>
              <a:t>BÀI 1:</a:t>
            </a:r>
            <a:r>
              <a:rPr lang="en-US" sz="2400" b="1" smtClean="0">
                <a:latin typeface="Arial"/>
              </a:rPr>
              <a:t>      </a:t>
            </a:r>
            <a:r>
              <a:rPr lang="en-US" sz="3600" b="1" smtClean="0">
                <a:solidFill>
                  <a:srgbClr val="0000FF"/>
                </a:solidFill>
                <a:latin typeface="Arial"/>
              </a:rPr>
              <a:t>LÝ  TỰ  TRỌNG</a:t>
            </a:r>
          </a:p>
        </p:txBody>
      </p:sp>
      <p:pic>
        <p:nvPicPr>
          <p:cNvPr id="333835" name="Picture 11" descr="15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 rot="10800000">
            <a:off x="381000" y="3886200"/>
            <a:ext cx="8305800" cy="2971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447800"/>
            <a:ext cx="51054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</a:rPr>
              <a:t>BÀI:</a:t>
            </a:r>
            <a:r>
              <a:rPr lang="en-US" b="1" smtClean="0"/>
              <a:t>      </a:t>
            </a:r>
            <a:r>
              <a:rPr lang="en-US" smtClean="0">
                <a:solidFill>
                  <a:srgbClr val="FFFFCC"/>
                </a:solidFill>
              </a:rPr>
              <a:t>LÝ  TỰ  TRỌNG</a:t>
            </a:r>
          </a:p>
        </p:txBody>
      </p:sp>
      <p:pic>
        <p:nvPicPr>
          <p:cNvPr id="87044" name="Picture 4" descr="Picture 022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438400" y="2133600"/>
            <a:ext cx="3886200" cy="2590800"/>
          </a:xfrm>
          <a:noFill/>
        </p:spPr>
      </p:pic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381000" y="495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b="1" i="1">
                <a:solidFill>
                  <a:srgbClr val="FFFF00"/>
                </a:solidFill>
                <a:latin typeface="Arial"/>
              </a:rPr>
              <a:t>Lý Tự Trọng rất sáng dạ, </a:t>
            </a:r>
            <a:r>
              <a:rPr lang="vi-VN" sz="3200" b="1" i="1">
                <a:solidFill>
                  <a:srgbClr val="FFFF00"/>
                </a:solidFill>
                <a:latin typeface="Arial"/>
              </a:rPr>
              <a:t>đư</a:t>
            </a:r>
            <a:r>
              <a:rPr lang="en-US" sz="3200" b="1" i="1">
                <a:solidFill>
                  <a:srgbClr val="FFFF00"/>
                </a:solidFill>
                <a:latin typeface="Arial"/>
              </a:rPr>
              <a:t>ợc cử ra n</a:t>
            </a:r>
            <a:r>
              <a:rPr lang="vi-VN" sz="3200" b="1" i="1">
                <a:solidFill>
                  <a:srgbClr val="FFFF00"/>
                </a:solidFill>
                <a:latin typeface="Arial"/>
              </a:rPr>
              <a:t>ư</a:t>
            </a:r>
            <a:r>
              <a:rPr lang="en-US" sz="3200" b="1" i="1">
                <a:solidFill>
                  <a:srgbClr val="FFFF00"/>
                </a:solidFill>
                <a:latin typeface="Arial"/>
              </a:rPr>
              <a:t>ớc ngoài học tập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447800"/>
            <a:ext cx="53340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hlink"/>
                </a:solidFill>
              </a:rPr>
              <a:t>BÀI:</a:t>
            </a:r>
            <a:r>
              <a:rPr lang="en-US" b="1" smtClean="0"/>
              <a:t>      </a:t>
            </a:r>
            <a:r>
              <a:rPr lang="en-US" smtClean="0">
                <a:solidFill>
                  <a:srgbClr val="FFFFCC"/>
                </a:solidFill>
              </a:rPr>
              <a:t>LÝ  TỰ  TRỌNG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304800" y="5029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3200" b="1" i="1">
                <a:solidFill>
                  <a:srgbClr val="FFFF00"/>
                </a:solidFill>
                <a:latin typeface="Arial" charset="0"/>
              </a:rPr>
              <a:t>Về n</a:t>
            </a:r>
            <a:r>
              <a:rPr lang="vi-VN" sz="3200" b="1" i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3200" b="1" i="1">
                <a:solidFill>
                  <a:srgbClr val="FFFF00"/>
                </a:solidFill>
                <a:latin typeface="Arial" charset="0"/>
              </a:rPr>
              <a:t>ớc, anh </a:t>
            </a:r>
            <a:r>
              <a:rPr lang="vi-VN" sz="3200" b="1" i="1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3200" b="1" i="1">
                <a:solidFill>
                  <a:srgbClr val="FFFF00"/>
                </a:solidFill>
                <a:latin typeface="Arial" charset="0"/>
              </a:rPr>
              <a:t>ợc giao nhiệm vụ chuyển và nhận th</a:t>
            </a:r>
            <a:r>
              <a:rPr lang="vi-VN" sz="3200" b="1" i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3200" b="1" i="1">
                <a:solidFill>
                  <a:srgbClr val="FFFF00"/>
                </a:solidFill>
                <a:latin typeface="Arial" charset="0"/>
              </a:rPr>
              <a:t> từ, tài liệu.</a:t>
            </a:r>
          </a:p>
        </p:txBody>
      </p:sp>
      <p:pic>
        <p:nvPicPr>
          <p:cNvPr id="89095" name="Picture 7" descr="Picture 023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05000" y="2209800"/>
            <a:ext cx="5105400" cy="2514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447800"/>
            <a:ext cx="53340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dirty="0" smtClean="0">
                <a:latin typeface="Arial"/>
              </a:rPr>
              <a:t>      </a:t>
            </a:r>
            <a:r>
              <a:rPr lang="en-US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304800" y="5334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200" b="1" i="1">
                <a:solidFill>
                  <a:schemeClr val="tx2"/>
                </a:solidFill>
                <a:latin typeface="Arial"/>
              </a:rPr>
              <a:t>Trong công việc, anh Trọng rất bình tĩnh và nhanh trí.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pic>
        <p:nvPicPr>
          <p:cNvPr id="91143" name="Picture 7" descr="Picture 024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2133600"/>
            <a:ext cx="5486400" cy="2971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447800"/>
            <a:ext cx="54864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dirty="0" smtClean="0">
                <a:latin typeface="Arial"/>
              </a:rPr>
              <a:t>      </a:t>
            </a:r>
            <a:r>
              <a:rPr lang="en-US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92167" name="Picture 7" descr="Picture 025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2133600"/>
            <a:ext cx="5410200" cy="2819400"/>
          </a:xfrm>
          <a:noFill/>
        </p:spPr>
      </p:pic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228600" y="533400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en-US" sz="3200" b="1" i="1">
                <a:solidFill>
                  <a:schemeClr val="tx2"/>
                </a:solidFill>
                <a:latin typeface="Arial" charset="0"/>
              </a:rPr>
              <a:t>Trong một buổi mít tinh, anh bắn chết tên mật thám và bị giặc bắt.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447800"/>
            <a:ext cx="55626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dirty="0" smtClean="0">
                <a:latin typeface="Arial"/>
              </a:rPr>
              <a:t>      </a:t>
            </a:r>
            <a:r>
              <a:rPr lang="en-US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609600" y="51816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200" b="1" i="1">
                <a:solidFill>
                  <a:schemeClr val="tx2"/>
                </a:solidFill>
                <a:latin typeface="Arial"/>
              </a:rPr>
              <a:t>Tr</a:t>
            </a:r>
            <a:r>
              <a:rPr lang="vi-VN" sz="3200" b="1" i="1">
                <a:solidFill>
                  <a:schemeClr val="tx2"/>
                </a:solidFill>
                <a:latin typeface="Arial"/>
              </a:rPr>
              <a:t>ư</a:t>
            </a:r>
            <a:r>
              <a:rPr lang="en-US" sz="3200" b="1" i="1">
                <a:solidFill>
                  <a:schemeClr val="tx2"/>
                </a:solidFill>
                <a:latin typeface="Arial"/>
              </a:rPr>
              <a:t>ớc tòa án của giặc, anh hiên ngang khẳng </a:t>
            </a:r>
            <a:r>
              <a:rPr lang="vi-VN" sz="3200" b="1" i="1">
                <a:solidFill>
                  <a:schemeClr val="tx2"/>
                </a:solidFill>
                <a:latin typeface="Arial"/>
              </a:rPr>
              <a:t>đ</a:t>
            </a:r>
            <a:r>
              <a:rPr lang="en-US" sz="3200" b="1" i="1">
                <a:solidFill>
                  <a:schemeClr val="tx2"/>
                </a:solidFill>
                <a:latin typeface="Arial"/>
              </a:rPr>
              <a:t>ịnh lí t</a:t>
            </a:r>
            <a:r>
              <a:rPr lang="vi-VN" sz="3200" b="1" i="1">
                <a:solidFill>
                  <a:schemeClr val="tx2"/>
                </a:solidFill>
                <a:latin typeface="Arial"/>
              </a:rPr>
              <a:t>ư</a:t>
            </a:r>
            <a:r>
              <a:rPr lang="en-US" sz="3200" b="1" i="1">
                <a:solidFill>
                  <a:schemeClr val="tx2"/>
                </a:solidFill>
                <a:latin typeface="Arial"/>
              </a:rPr>
              <a:t>ởng cách mạng của mình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pic>
        <p:nvPicPr>
          <p:cNvPr id="93194" name="Picture 10" descr="Picture 026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2209800"/>
            <a:ext cx="5638800" cy="2971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447800"/>
            <a:ext cx="54102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dirty="0" smtClean="0">
                <a:latin typeface="Arial"/>
              </a:rPr>
              <a:t>      </a:t>
            </a:r>
            <a:r>
              <a:rPr lang="en-US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609600" y="51816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Ra pháp tr</a:t>
            </a:r>
            <a:r>
              <a:rPr lang="vi-VN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ờng Lý Tự Trọng hát vang bài Quốc tế ca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pic>
        <p:nvPicPr>
          <p:cNvPr id="94218" name="Picture 10" descr="Picture 027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2133600"/>
            <a:ext cx="5029200" cy="2895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57912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smtClean="0">
                <a:latin typeface="Arial"/>
              </a:rPr>
              <a:t>      </a:t>
            </a:r>
            <a:r>
              <a:rPr lang="en-US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35844" name="Picture 4" descr="Picture 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057400"/>
            <a:ext cx="2292350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5" descr="Picture 0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057400"/>
            <a:ext cx="21939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6" descr="Picture 0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057400"/>
            <a:ext cx="224313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304800" y="44196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just"/>
            <a:r>
              <a:rPr lang="en-US" sz="2000" b="1">
                <a:solidFill>
                  <a:srgbClr val="FFFF00"/>
                </a:solidFill>
                <a:latin typeface="Arial" charset="0"/>
              </a:rPr>
              <a:t>Lý Tự Trọng rất sáng dạ, 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ợc cử ra n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ớc ngoài học tập</a:t>
            </a:r>
            <a:br>
              <a:rPr lang="en-US" sz="2000" b="1">
                <a:solidFill>
                  <a:srgbClr val="FFFF00"/>
                </a:solidFill>
                <a:latin typeface="Arial" charset="0"/>
              </a:rPr>
            </a:br>
            <a:endParaRPr lang="en-US" sz="2000" b="1">
              <a:latin typeface="Arial" charset="0"/>
            </a:endParaRPr>
          </a:p>
        </p:txBody>
      </p:sp>
      <p:sp>
        <p:nvSpPr>
          <p:cNvPr id="35848" name="Rectangle 12"/>
          <p:cNvSpPr>
            <a:spLocks noChangeArrowheads="1"/>
          </p:cNvSpPr>
          <p:nvPr/>
        </p:nvSpPr>
        <p:spPr bwMode="auto">
          <a:xfrm>
            <a:off x="3276600" y="46482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just"/>
            <a:r>
              <a:rPr lang="en-US" sz="2000" b="1">
                <a:solidFill>
                  <a:srgbClr val="FFFF00"/>
                </a:solidFill>
                <a:latin typeface="Arial" charset="0"/>
              </a:rPr>
              <a:t>Về n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ớc, anh 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ợc giao nhiệm vụ chuyển và nhận th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 từ, tài liệu.</a:t>
            </a:r>
            <a:br>
              <a:rPr lang="en-US" sz="2000" b="1">
                <a:solidFill>
                  <a:srgbClr val="FFFF00"/>
                </a:solidFill>
                <a:latin typeface="Arial" charset="0"/>
              </a:rPr>
            </a:br>
            <a:endParaRPr lang="en-US" sz="2000" b="1">
              <a:latin typeface="Arial" charset="0"/>
            </a:endParaRPr>
          </a:p>
        </p:txBody>
      </p:sp>
      <p:sp>
        <p:nvSpPr>
          <p:cNvPr id="35849" name="Rectangle 14"/>
          <p:cNvSpPr>
            <a:spLocks noChangeArrowheads="1"/>
          </p:cNvSpPr>
          <p:nvPr/>
        </p:nvSpPr>
        <p:spPr bwMode="auto">
          <a:xfrm>
            <a:off x="6324600" y="44196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just"/>
            <a:r>
              <a:rPr lang="en-US" sz="2000" b="1">
                <a:solidFill>
                  <a:srgbClr val="FFFF00"/>
                </a:solidFill>
                <a:latin typeface="Arial" charset="0"/>
              </a:rPr>
              <a:t>Trong công việc, anh Trọng rất bình tĩnh và nhanh trí</a:t>
            </a:r>
            <a:r>
              <a:rPr lang="en-US" sz="2000" b="1" i="1">
                <a:solidFill>
                  <a:srgbClr val="FFFF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57912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smtClean="0">
                <a:latin typeface="Arial"/>
              </a:rPr>
              <a:t>      </a:t>
            </a:r>
            <a:r>
              <a:rPr lang="en-US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304800" y="44196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just" eaLnBrk="1" hangingPunct="1"/>
            <a:r>
              <a:rPr lang="en-US" sz="2000" b="1">
                <a:solidFill>
                  <a:srgbClr val="FFFF00"/>
                </a:solidFill>
                <a:latin typeface="Arial" charset="0"/>
              </a:rPr>
              <a:t>Trong một buổi mít tinh, anh bắn chết tên mật thám và bị giặc bắt.</a:t>
            </a:r>
          </a:p>
        </p:txBody>
      </p:sp>
      <p:sp>
        <p:nvSpPr>
          <p:cNvPr id="36869" name="Rectangle 8"/>
          <p:cNvSpPr>
            <a:spLocks noChangeArrowheads="1"/>
          </p:cNvSpPr>
          <p:nvPr/>
        </p:nvSpPr>
        <p:spPr bwMode="auto">
          <a:xfrm>
            <a:off x="3276600" y="44958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just" eaLnBrk="1" hangingPunct="1"/>
            <a:r>
              <a:rPr lang="en-US" sz="2000" b="1">
                <a:solidFill>
                  <a:srgbClr val="FFFF00"/>
                </a:solidFill>
                <a:latin typeface="Arial" charset="0"/>
              </a:rPr>
              <a:t>Tr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ớc tòa án của giặc, anh hiên ngang khẳng 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ịnh lí t</a:t>
            </a:r>
            <a:r>
              <a:rPr lang="vi-VN" sz="2000" b="1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FFFF00"/>
                </a:solidFill>
                <a:latin typeface="Arial" charset="0"/>
              </a:rPr>
              <a:t>ởng cách mạng của mình</a:t>
            </a:r>
          </a:p>
        </p:txBody>
      </p:sp>
      <p:sp>
        <p:nvSpPr>
          <p:cNvPr id="36870" name="Rectangle 9"/>
          <p:cNvSpPr>
            <a:spLocks noChangeArrowheads="1"/>
          </p:cNvSpPr>
          <p:nvPr/>
        </p:nvSpPr>
        <p:spPr bwMode="auto">
          <a:xfrm>
            <a:off x="3276600" y="46482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endParaRPr lang="en-US" sz="2000" b="1" i="1">
              <a:latin typeface="Arial" charset="0"/>
            </a:endParaRPr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6324600" y="44196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just">
              <a:defRPr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Ra pháp tr</a:t>
            </a:r>
            <a:r>
              <a:rPr lang="vi-VN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ờng Lý Tự Trọng hát vang bài Quốc tế ca</a:t>
            </a:r>
          </a:p>
        </p:txBody>
      </p:sp>
      <p:pic>
        <p:nvPicPr>
          <p:cNvPr id="36872" name="Picture 11" descr="Picture 0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286000"/>
            <a:ext cx="2193925" cy="18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12" descr="Picture 0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286000"/>
            <a:ext cx="229235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3" descr="Picture 0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2286000"/>
            <a:ext cx="219392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447800"/>
            <a:ext cx="60198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dirty="0" smtClean="0">
                <a:latin typeface="Arial"/>
              </a:rPr>
              <a:t>      </a:t>
            </a:r>
            <a:r>
              <a:rPr lang="en-US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533400" y="2514600"/>
            <a:ext cx="274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eaLnBrk="1" hangingPunct="1">
              <a:defRPr/>
            </a:pPr>
            <a:r>
              <a:rPr lang="en-US" sz="32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tập 2:</a:t>
            </a:r>
            <a:endParaRPr lang="en-US" sz="4400" u="sng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914400" y="35052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eaLnBrk="1" hangingPunct="1">
              <a:defRPr/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Em hãy kể lại toàn bộ câu chuyện</a:t>
            </a:r>
            <a:endParaRPr lang="en-US" sz="4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37894" name="Picture 11" descr="blumen-pflanzen051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133600" y="4267200"/>
            <a:ext cx="4419600" cy="2209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06475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57912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smtClean="0">
                <a:latin typeface="Arial"/>
              </a:rPr>
              <a:t>      </a:t>
            </a:r>
            <a:r>
              <a:rPr lang="en-US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38916" name="Picture 4" descr="Picture 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057400"/>
            <a:ext cx="2292350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5" descr="Picture 0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057400"/>
            <a:ext cx="21939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6" descr="Picture 0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057400"/>
            <a:ext cx="2243138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7" descr="Picture 0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4267200"/>
            <a:ext cx="2193925" cy="18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0" name="Picture 8" descr="Picture 02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4267200"/>
            <a:ext cx="229235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1" name="Picture 9" descr="Picture 02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4267200"/>
            <a:ext cx="219392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28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0960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chemeClr val="hlink"/>
                </a:solidFill>
                <a:latin typeface="Arial"/>
              </a:rPr>
              <a:t>BÀI 1:</a:t>
            </a:r>
            <a:r>
              <a:rPr lang="en-US" sz="2400" b="1" dirty="0" smtClean="0">
                <a:latin typeface="Arial"/>
              </a:rPr>
              <a:t>      </a:t>
            </a:r>
            <a:r>
              <a:rPr lang="en-US" b="1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62468" name="Picture 4" descr="Picture 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362200"/>
            <a:ext cx="7086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  <a:latin typeface="Arial" charset="0"/>
              </a:rPr>
              <a:t>Kể chuyện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676400"/>
            <a:ext cx="55626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b="1" dirty="0" smtClean="0">
                <a:latin typeface="Arial"/>
              </a:rPr>
              <a:t>      </a:t>
            </a:r>
            <a:r>
              <a:rPr lang="en-US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457200" y="2819400"/>
            <a:ext cx="228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eaLnBrk="1" hangingPunct="1">
              <a:defRPr/>
            </a:pPr>
            <a:r>
              <a:rPr lang="en-US" sz="3200" b="1" u="sng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Kết luận: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endParaRPr lang="en-US" sz="4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1143000" y="3505200"/>
            <a:ext cx="7162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just" eaLnBrk="1" hangingPunct="1">
              <a:defRPr/>
            </a:pPr>
            <a:r>
              <a:rPr lang="en-US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Lý Tự Trọng Giàu lòng yêu n</a:t>
            </a:r>
            <a:r>
              <a:rPr lang="vi-VN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ớc, dũng cảm bảo vệ </a:t>
            </a:r>
            <a:r>
              <a:rPr lang="vi-VN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ồng chí, hiên ngang bất khuất tr</a:t>
            </a:r>
            <a:r>
              <a:rPr lang="vi-VN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 kẻ thù.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  <p:bldP spid="10547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3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7924800" cy="2057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1387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GIÁO ÁN MÔN KỂ CHUYỆN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685800" y="29718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1:      </a:t>
            </a:r>
            <a:r>
              <a:rPr 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LÝ  TỰ  TRỌNG</a:t>
            </a:r>
          </a:p>
        </p:txBody>
      </p:sp>
      <p:pic>
        <p:nvPicPr>
          <p:cNvPr id="333835" name="Picture 11" descr="1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0" y="47244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62484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800" b="1" smtClean="0">
                <a:latin typeface="Arial"/>
              </a:rPr>
              <a:t>      </a:t>
            </a:r>
            <a:r>
              <a:rPr lang="en-US" sz="400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</a:rPr>
              <a:t>Kể chuyện</a:t>
            </a:r>
            <a:br>
              <a:rPr lang="en-US" sz="2800" b="1" i="1" smtClean="0">
                <a:solidFill>
                  <a:schemeClr val="tx1"/>
                </a:solidFill>
                <a:effectLst/>
              </a:rPr>
            </a:br>
            <a:endParaRPr lang="en-US" sz="2800" b="1" i="1" smtClean="0">
              <a:solidFill>
                <a:schemeClr val="tx1"/>
              </a:solidFill>
              <a:effectLst/>
            </a:endParaRPr>
          </a:p>
        </p:txBody>
      </p:sp>
      <p:sp>
        <p:nvSpPr>
          <p:cNvPr id="11271" name="AutoShape 10"/>
          <p:cNvSpPr>
            <a:spLocks noChangeArrowheads="1"/>
          </p:cNvSpPr>
          <p:nvPr/>
        </p:nvSpPr>
        <p:spPr bwMode="auto">
          <a:xfrm>
            <a:off x="0" y="1981200"/>
            <a:ext cx="6172200" cy="1905000"/>
          </a:xfrm>
          <a:prstGeom prst="irregularSeal2">
            <a:avLst/>
          </a:prstGeom>
          <a:solidFill>
            <a:srgbClr val="F4F6A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 b="1" i="1">
                <a:solidFill>
                  <a:srgbClr val="0033CC"/>
                </a:solidFill>
                <a:latin typeface="Arial" charset="0"/>
              </a:rPr>
              <a:t>Sáng dạ là gì?</a:t>
            </a:r>
            <a:r>
              <a:rPr lang="en-US" sz="3000" b="1">
                <a:latin typeface="Arial" charset="0"/>
              </a:rPr>
              <a:t>  </a:t>
            </a:r>
            <a:endParaRPr lang="en-US" sz="3000">
              <a:latin typeface="Arial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066800" y="4114800"/>
            <a:ext cx="7239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en-US" sz="3200" b="1">
                <a:latin typeface="Arial" charset="0"/>
              </a:rPr>
              <a:t>Rất thông minh học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âu biết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ấy,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ọc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ến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âu nhớ ngay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ến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build="allAtOnce" animBg="1"/>
      <p:bldP spid="112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85825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1" i="1" smtClean="0">
                <a:solidFill>
                  <a:schemeClr val="tx1"/>
                </a:solidFill>
                <a:effectLst/>
              </a:rPr>
            </a:br>
            <a:r>
              <a:rPr lang="en-US" sz="28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54864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4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400" b="1" smtClean="0">
                <a:latin typeface="Arial"/>
              </a:rPr>
              <a:t>      </a:t>
            </a:r>
            <a:r>
              <a:rPr lang="en-US" b="1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64516" name="Picture 4" descr="Picture 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438400"/>
            <a:ext cx="6400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1" i="1" smtClean="0">
                <a:solidFill>
                  <a:schemeClr val="tx1"/>
                </a:solidFill>
                <a:effectLst/>
              </a:rPr>
            </a:br>
            <a:r>
              <a:rPr lang="en-US" sz="28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56388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800" b="1" dirty="0" smtClean="0">
                <a:latin typeface="Arial"/>
              </a:rPr>
              <a:t>      </a:t>
            </a:r>
            <a:r>
              <a:rPr lang="en-US" sz="3600" b="1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65540" name="Picture 4" descr="Picture 0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362200"/>
            <a:ext cx="6934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smtClean="0">
                <a:solidFill>
                  <a:schemeClr val="tx1"/>
                </a:solidFill>
                <a:effectLst/>
              </a:rPr>
            </a:br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pic>
        <p:nvPicPr>
          <p:cNvPr id="66564" name="Picture 4" descr="Picture 025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2438400"/>
            <a:ext cx="7162800" cy="3962400"/>
          </a:xfrm>
          <a:noFill/>
        </p:spPr>
      </p:pic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6019800" cy="609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chemeClr val="hlink"/>
                </a:solidFill>
                <a:latin typeface="Arial"/>
              </a:rPr>
              <a:t>BÀI 1:</a:t>
            </a:r>
            <a:r>
              <a:rPr lang="en-US" sz="3600" b="1" dirty="0" smtClean="0">
                <a:latin typeface="Arial"/>
              </a:rPr>
              <a:t>      </a:t>
            </a:r>
            <a:r>
              <a:rPr lang="en-US" sz="3600" b="1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543800" cy="560388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chemeClr val="tx1"/>
                </a:solidFill>
                <a:effectLst/>
              </a:rPr>
              <a:t/>
            </a:r>
            <a:br>
              <a:rPr lang="en-US" sz="2800" b="1" i="1" smtClean="0">
                <a:solidFill>
                  <a:schemeClr val="tx1"/>
                </a:solidFill>
                <a:effectLst/>
              </a:rPr>
            </a:br>
            <a:r>
              <a:rPr lang="en-US" sz="2800" b="1" i="1" smtClean="0">
                <a:solidFill>
                  <a:schemeClr val="tx1"/>
                </a:solidFill>
                <a:effectLst/>
              </a:rPr>
              <a:t>Kể chuyện</a:t>
            </a:r>
            <a:br>
              <a:rPr lang="en-US" sz="2800" b="1" i="1" smtClean="0">
                <a:solidFill>
                  <a:schemeClr val="tx1"/>
                </a:solidFill>
                <a:effectLst/>
              </a:rPr>
            </a:br>
            <a:endParaRPr lang="en-US" sz="2800" b="1" i="1" smtClean="0">
              <a:solidFill>
                <a:schemeClr val="tx1"/>
              </a:solidFill>
              <a:effectLst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990600"/>
            <a:ext cx="5638800" cy="762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800" b="1" smtClean="0">
                <a:latin typeface="Arial"/>
              </a:rPr>
              <a:t>      </a:t>
            </a:r>
            <a:r>
              <a:rPr lang="en-US" sz="400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sp>
        <p:nvSpPr>
          <p:cNvPr id="22533" name="AutoShape 8"/>
          <p:cNvSpPr>
            <a:spLocks noChangeArrowheads="1"/>
          </p:cNvSpPr>
          <p:nvPr/>
        </p:nvSpPr>
        <p:spPr bwMode="auto">
          <a:xfrm>
            <a:off x="533400" y="2057400"/>
            <a:ext cx="5791200" cy="1600200"/>
          </a:xfrm>
          <a:prstGeom prst="cloudCallout">
            <a:avLst>
              <a:gd name="adj1" fmla="val -29278"/>
              <a:gd name="adj2" fmla="val 36708"/>
            </a:avLst>
          </a:prstGeom>
          <a:solidFill>
            <a:srgbClr val="F4F6A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000" b="1" i="1">
                <a:solidFill>
                  <a:schemeClr val="bg1"/>
                </a:solidFill>
                <a:latin typeface="Arial" charset="0"/>
              </a:rPr>
              <a:t>Mít tinh</a:t>
            </a:r>
            <a:r>
              <a:rPr lang="en-US" sz="3000" i="1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3000" b="1" i="1">
                <a:solidFill>
                  <a:schemeClr val="bg1"/>
                </a:solidFill>
                <a:latin typeface="Arial" charset="0"/>
              </a:rPr>
              <a:t>là gì?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990600" y="4114800"/>
            <a:ext cx="7391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Cuộc hội họp của </a:t>
            </a:r>
            <a:r>
              <a:rPr lang="vi-VN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ông </a:t>
            </a:r>
            <a:r>
              <a:rPr lang="vi-VN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ảo quần chúng, th</a:t>
            </a:r>
            <a:r>
              <a:rPr lang="vi-VN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ờng có nội dung về chính trị.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i="1" smtClean="0">
                <a:solidFill>
                  <a:schemeClr val="tx1"/>
                </a:solidFill>
                <a:effectLst/>
              </a:rPr>
              <a:t>Kể chuyện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1524000"/>
            <a:ext cx="6096000" cy="6858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chemeClr val="hlink"/>
                </a:solidFill>
                <a:latin typeface="Arial"/>
              </a:rPr>
              <a:t>BÀI:</a:t>
            </a:r>
            <a:r>
              <a:rPr lang="en-US" sz="2800" b="1" dirty="0" smtClean="0">
                <a:latin typeface="Arial"/>
              </a:rPr>
              <a:t>      </a:t>
            </a:r>
            <a:r>
              <a:rPr lang="en-US" sz="3600" dirty="0" smtClean="0">
                <a:solidFill>
                  <a:srgbClr val="FFFFCC"/>
                </a:solidFill>
                <a:latin typeface="Arial"/>
              </a:rPr>
              <a:t>LÝ  TỰ  TRỌNG</a:t>
            </a:r>
          </a:p>
        </p:txBody>
      </p:sp>
      <p:pic>
        <p:nvPicPr>
          <p:cNvPr id="68612" name="Picture 4" descr="Picture 026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2438400"/>
            <a:ext cx="8229600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577</Words>
  <Application>Microsoft PowerPoint</Application>
  <PresentationFormat>On-screen Show (4:3)</PresentationFormat>
  <Paragraphs>101</Paragraphs>
  <Slides>31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Tahoma</vt:lpstr>
      <vt:lpstr>Arial</vt:lpstr>
      <vt:lpstr>Wingdings</vt:lpstr>
      <vt:lpstr>Verdana</vt:lpstr>
      <vt:lpstr>Textured</vt:lpstr>
      <vt:lpstr>Globe</vt:lpstr>
      <vt:lpstr>Mountain Top</vt:lpstr>
      <vt:lpstr>Ocean</vt:lpstr>
      <vt:lpstr>Fading Grid</vt:lpstr>
      <vt:lpstr>Slide 1</vt:lpstr>
      <vt:lpstr> Kể chuyện </vt:lpstr>
      <vt:lpstr> Kể chuyện</vt:lpstr>
      <vt:lpstr>Kể chuyện </vt:lpstr>
      <vt:lpstr> Kể chuyện</vt:lpstr>
      <vt:lpstr> Kể chuyện</vt:lpstr>
      <vt:lpstr> Kể chuyện</vt:lpstr>
      <vt:lpstr> Kể chuyện </vt:lpstr>
      <vt:lpstr>Kể chuyện</vt:lpstr>
      <vt:lpstr>Kể chuyện</vt:lpstr>
      <vt:lpstr> Kể chuyện</vt:lpstr>
      <vt:lpstr> Kể chuyện</vt:lpstr>
      <vt:lpstr> Kể chuyện</vt:lpstr>
      <vt:lpstr> Kể chuyện</vt:lpstr>
      <vt:lpstr> Kể chuyện</vt:lpstr>
      <vt:lpstr>Kể chuyện</vt:lpstr>
      <vt:lpstr> Kể chuyện</vt:lpstr>
      <vt:lpstr> Kể chuyện</vt:lpstr>
      <vt:lpstr> Kể chuyện</vt:lpstr>
      <vt:lpstr>Kể chuyện</vt:lpstr>
      <vt:lpstr>Kể chuyện</vt:lpstr>
      <vt:lpstr>Kể chuyện</vt:lpstr>
      <vt:lpstr> Kể chuyện</vt:lpstr>
      <vt:lpstr> Kể chuyện</vt:lpstr>
      <vt:lpstr>Kể chuyện</vt:lpstr>
      <vt:lpstr>Kể chuyện</vt:lpstr>
      <vt:lpstr> Kể chuyện</vt:lpstr>
      <vt:lpstr> Kể chuyện</vt:lpstr>
      <vt:lpstr>Kể chuyện</vt:lpstr>
      <vt:lpstr> Kể chuyện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 ĐÀO TẠO THÀNH PHỐ HÀ ĐÔNG TRƯỜNG TIỂU HỌC PHÚ LÃM </dc:title>
  <dc:creator>st</dc:creator>
  <cp:lastModifiedBy>CSTeam</cp:lastModifiedBy>
  <cp:revision>16</cp:revision>
  <dcterms:created xsi:type="dcterms:W3CDTF">2008-10-04T22:17:24Z</dcterms:created>
  <dcterms:modified xsi:type="dcterms:W3CDTF">2016-06-30T02:50:12Z</dcterms:modified>
</cp:coreProperties>
</file>